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68" r:id="rId6"/>
    <p:sldId id="263" r:id="rId7"/>
    <p:sldId id="261" r:id="rId8"/>
    <p:sldId id="271" r:id="rId9"/>
    <p:sldId id="272" r:id="rId10"/>
    <p:sldId id="273" r:id="rId11"/>
    <p:sldId id="264" r:id="rId12"/>
    <p:sldId id="269" r:id="rId13"/>
    <p:sldId id="270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8" y="7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9697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83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98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88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76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49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7c5330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7c53303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42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64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015" y="343409"/>
            <a:ext cx="86013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29" y="451134"/>
            <a:ext cx="1400551" cy="57707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7000" y="3558012"/>
            <a:ext cx="8250000" cy="12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Roboto"/>
                <a:ea typeface="Roboto"/>
                <a:cs typeface="Roboto"/>
                <a:sym typeface="Roboto"/>
              </a:rPr>
              <a:t>Центр непрерывного образования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Roboto"/>
                <a:ea typeface="Roboto"/>
                <a:cs typeface="Roboto"/>
                <a:sym typeface="Roboto"/>
              </a:rPr>
              <a:t>Факультета компьютерных наук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National Research University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School of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Economics</a:t>
            </a:r>
            <a:endParaRPr sz="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Логистическая регрессия</a:t>
            </a: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cxnSpLocks/>
          </p:cNvCxnSpPr>
          <p:nvPr/>
        </p:nvCxnSpPr>
        <p:spPr>
          <a:xfrm>
            <a:off x="0" y="1162922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B9D82-F2D4-469B-9AFD-F8D73E4B8D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575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 dirty="0"/>
          </a:p>
        </p:txBody>
      </p:sp>
      <p:sp>
        <p:nvSpPr>
          <p:cNvPr id="32" name="Google Shape;201;p20">
            <a:extLst>
              <a:ext uri="{FF2B5EF4-FFF2-40B4-BE49-F238E27FC236}">
                <a16:creationId xmlns:a16="http://schemas.microsoft.com/office/drawing/2014/main" id="{AF9528D0-30CC-4949-B137-3835C21373DF}"/>
              </a:ext>
            </a:extLst>
          </p:cNvPr>
          <p:cNvSpPr/>
          <p:nvPr/>
        </p:nvSpPr>
        <p:spPr>
          <a:xfrm>
            <a:off x="3404279" y="2937969"/>
            <a:ext cx="757835" cy="341506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893427" y="103408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02D503-22E6-4095-96A2-B4484D1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9" y="1282060"/>
            <a:ext cx="2663874" cy="35257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9C2D9F-1B7D-48E3-8C02-BD87C414D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710" y="1345864"/>
            <a:ext cx="2794528" cy="36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Важность признаков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96174A-C95B-41B1-959B-F57FE60ADE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27716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AD6D1-A9B0-41BF-90A1-6A9F0D4EB3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830949"/>
            <a:ext cx="4171406" cy="394694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B05A972-9746-4237-A2C5-084FF6D9CC1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06" y="908348"/>
            <a:ext cx="4624044" cy="394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59" y="1045297"/>
            <a:ext cx="7575315" cy="338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054018-C655-4505-A9E6-2A9C8DC3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4"/>
            <a:ext cx="5203577" cy="3418237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Предобработка несбалансированных данных необходима в любом случае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Следует выбирать подходящие метрики оценки качества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На основе данных, полученных из изученного </a:t>
            </a:r>
            <a:r>
              <a:rPr lang="ru-RU" sz="1800" dirty="0" err="1">
                <a:latin typeface="Roboto"/>
                <a:ea typeface="Roboto"/>
                <a:cs typeface="Roboto"/>
                <a:sym typeface="Roboto"/>
              </a:rPr>
              <a:t>датасета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, можно выделить основные признаки для успешного предсказания покупки полиса клиентом</a:t>
            </a:r>
            <a:endParaRPr lang="ru-RU" i="1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Трехмерная модель 1" descr="Бетономешалка">
                <a:extLst>
                  <a:ext uri="{FF2B5EF4-FFF2-40B4-BE49-F238E27FC236}">
                    <a16:creationId xmlns:a16="http://schemas.microsoft.com/office/drawing/2014/main" id="{1315091D-A449-4F41-8776-621E61AD5B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0723704"/>
                  </p:ext>
                </p:extLst>
              </p:nvPr>
            </p:nvGraphicFramePr>
            <p:xfrm>
              <a:off x="5666506" y="1125140"/>
              <a:ext cx="2712506" cy="29789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12506" cy="2978998"/>
                    </a:xfrm>
                    <a:prstGeom prst="rect">
                      <a:avLst/>
                    </a:prstGeom>
                  </am3d:spPr>
                  <am3d:camera>
                    <am3d:pos x="0" y="0" z="61925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76263" ay="2095591" az="9468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Трехмерная модель 1" descr="Бетономешалка">
                <a:extLst>
                  <a:ext uri="{FF2B5EF4-FFF2-40B4-BE49-F238E27FC236}">
                    <a16:creationId xmlns:a16="http://schemas.microsoft.com/office/drawing/2014/main" id="{1315091D-A449-4F41-8776-621E61AD5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6506" y="1125140"/>
                <a:ext cx="2712506" cy="297899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30F21F-E56E-4FE7-A111-03492DDE60B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7349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95125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D8AAB-5790-4964-BE4E-7D290360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66688"/>
            <a:ext cx="8520600" cy="1963500"/>
          </a:xfrm>
        </p:spPr>
        <p:txBody>
          <a:bodyPr/>
          <a:lstStyle/>
          <a:p>
            <a:r>
              <a:rPr lang="ru-RU" sz="3200" cap="small" dirty="0"/>
              <a:t>Спасибо за внимание!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1FAE23-C20B-491C-946F-5FBA51EC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269917"/>
            <a:ext cx="8520600" cy="1300800"/>
          </a:xfrm>
        </p:spPr>
        <p:txBody>
          <a:bodyPr/>
          <a:lstStyle/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r>
              <a:rPr lang="ru-RU" dirty="0"/>
              <a:t>Выполнил: </a:t>
            </a:r>
            <a:r>
              <a:rPr lang="ru-RU" dirty="0" err="1"/>
              <a:t>Разваляев</a:t>
            </a:r>
            <a:r>
              <a:rPr lang="ru-RU" dirty="0"/>
              <a:t> Михаил</a:t>
            </a:r>
          </a:p>
        </p:txBody>
      </p:sp>
    </p:spTree>
    <p:extLst>
      <p:ext uri="{BB962C8B-B14F-4D97-AF65-F5344CB8AC3E}">
        <p14:creationId xmlns:p14="http://schemas.microsoft.com/office/powerpoint/2010/main" val="342892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D8AAB-5790-4964-BE4E-7D290360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66688"/>
            <a:ext cx="8520600" cy="1963500"/>
          </a:xfrm>
        </p:spPr>
        <p:txBody>
          <a:bodyPr/>
          <a:lstStyle/>
          <a:p>
            <a:r>
              <a:rPr lang="ru-RU" sz="3200" cap="small" dirty="0"/>
              <a:t>Оценка вероятности покупки полиса в моторном страховании классическими моделями при обучении на несбалансированном </a:t>
            </a:r>
            <a:r>
              <a:rPr lang="ru-RU" sz="3200" cap="small" dirty="0" err="1"/>
              <a:t>датасете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1FAE23-C20B-491C-946F-5FBA51EC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269917"/>
            <a:ext cx="8520600" cy="1300800"/>
          </a:xfrm>
        </p:spPr>
        <p:txBody>
          <a:bodyPr/>
          <a:lstStyle/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r>
              <a:rPr lang="ru-RU" dirty="0"/>
              <a:t>Выполнил: </a:t>
            </a:r>
            <a:r>
              <a:rPr lang="ru-RU" dirty="0" err="1"/>
              <a:t>Разваляев</a:t>
            </a:r>
            <a:r>
              <a:rPr lang="ru-RU" dirty="0"/>
              <a:t> Михаил</a:t>
            </a:r>
          </a:p>
          <a:p>
            <a:pPr marL="114300" indent="0" algn="r">
              <a:buNone/>
            </a:pPr>
            <a:r>
              <a:rPr lang="ru-RU" dirty="0"/>
              <a:t>Руководитель: </a:t>
            </a:r>
            <a:r>
              <a:rPr lang="ru-RU" dirty="0" err="1"/>
              <a:t>Кантонистова</a:t>
            </a:r>
            <a:r>
              <a:rPr lang="ru-RU" dirty="0"/>
              <a:t> Елена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проблемы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59" y="1045297"/>
            <a:ext cx="7575315" cy="338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054018-C655-4505-A9E6-2A9C8DC3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54463" cy="341640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Обнаружение мошенничества в финансовой сфере, медицинская диагностика, фильтрация спам-писем, предсказание оттока клиентов и т.п.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Классические модели работают на сбалансированных данных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Проблема переобучения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Оптимизация бизнес-модели на основе полученных данных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endParaRPr lang="ru-RU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46D14B-6DE0-44D4-A7A6-24179708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84" y="1619300"/>
            <a:ext cx="3829050" cy="2371725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1ACCFE0B-D384-4F73-8DDD-098B291F0B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ru-RU" sz="1200" dirty="0"/>
              <a:t>Пример несбалансированных дынных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DF99D07-09B9-4DA2-84A2-A2C30E8EA9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7349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8827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метрики качества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59" y="1045297"/>
            <a:ext cx="7575315" cy="338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054018-C655-4505-A9E6-2A9C8DC3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54463" cy="3416400"/>
          </a:xfrm>
        </p:spPr>
        <p:txBody>
          <a:bodyPr/>
          <a:lstStyle/>
          <a:p>
            <a:pPr marL="0" lvl="0" indent="0"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endParaRPr lang="ru-RU" i="1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ACCFE0B-D384-4F73-8DDD-098B291F0B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>
                <a:latin typeface="Roboto"/>
                <a:ea typeface="Roboto"/>
              </a:rPr>
              <a:t>PR-</a:t>
            </a:r>
            <a:r>
              <a:rPr lang="ru-RU" sz="1800" dirty="0">
                <a:latin typeface="Roboto"/>
                <a:ea typeface="Roboto"/>
              </a:rPr>
              <a:t>кривая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E1CEB2-5359-4578-B85E-4CC78B292DE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41839" y="1640859"/>
            <a:ext cx="4354462" cy="26244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5052A-DCDE-4B9B-8032-4170CCDF1F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155" y="1690347"/>
            <a:ext cx="3207020" cy="262446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BECDCF-F7C5-4EBF-BED4-5114C2E4F1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1681" y="46558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214261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Датасет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23942" y="1045297"/>
            <a:ext cx="7575315" cy="338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054018-C655-4505-A9E6-2A9C8DC3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54463" cy="3416400"/>
          </a:xfrm>
        </p:spPr>
        <p:txBody>
          <a:bodyPr/>
          <a:lstStyle/>
          <a:p>
            <a:pPr marL="0" lvl="0" indent="0"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Что имеется: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Learning from Imbalanced Insurance Data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Kaggle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380 тыс. объектов</a:t>
            </a: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12 признаков</a:t>
            </a:r>
          </a:p>
          <a:p>
            <a:pPr marL="0" lvl="0" indent="0"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 Что можно сделать: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sym typeface="Roboto"/>
              </a:rPr>
              <a:t>one-hot-encoding</a:t>
            </a:r>
            <a:endParaRPr lang="ru-RU" sz="1800" dirty="0">
              <a:latin typeface="Roboto"/>
              <a:ea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sym typeface="Roboto"/>
              </a:rPr>
              <a:t>SMOTE</a:t>
            </a:r>
            <a:endParaRPr lang="ru-RU" sz="1800" dirty="0">
              <a:latin typeface="Roboto"/>
              <a:ea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sym typeface="Roboto"/>
              </a:rPr>
              <a:t>Добавление качественно новых признаков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Roboto"/>
                <a:ea typeface="Roboto"/>
                <a:sym typeface="Roboto"/>
              </a:rPr>
              <a:t>Оценка важности признаков</a:t>
            </a:r>
          </a:p>
          <a:p>
            <a:endParaRPr lang="ru-RU" i="1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ACCFE0B-D384-4F73-8DDD-098B291F0B6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1" y="1188668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ru-RU" sz="1200" dirty="0"/>
              <a:t>Признаки и их важность на основе </a:t>
            </a:r>
            <a:r>
              <a:rPr lang="ru-RU" sz="1200" dirty="0" err="1"/>
              <a:t>Decision</a:t>
            </a:r>
            <a:r>
              <a:rPr lang="ru-RU" sz="1200" dirty="0"/>
              <a:t> </a:t>
            </a:r>
            <a:r>
              <a:rPr lang="ru-RU" sz="1200" dirty="0" err="1"/>
              <a:t>Tree</a:t>
            </a:r>
            <a:r>
              <a:rPr lang="ru-RU" sz="1200" dirty="0"/>
              <a:t> </a:t>
            </a:r>
            <a:r>
              <a:rPr lang="ru-RU" sz="1200" dirty="0" err="1"/>
              <a:t>Classifier</a:t>
            </a:r>
            <a:endParaRPr lang="ru-RU" sz="1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63CCD7-5075-479E-9C64-FF874164B3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23821" y="1817341"/>
            <a:ext cx="4108480" cy="228086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9FB454-DD2F-441D-BC1F-EE18C3E551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7349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72135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551275" y="110650"/>
            <a:ext cx="6753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Классические модели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endCxn id="198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0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628383" y="1046386"/>
            <a:ext cx="3295200" cy="5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Roboto"/>
                <a:ea typeface="Roboto"/>
                <a:sym typeface="Roboto"/>
              </a:rPr>
              <a:t>Дерево решений</a:t>
            </a:r>
            <a:endParaRPr sz="1600" b="1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512560" y="1287081"/>
            <a:ext cx="2815120" cy="898101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3780316" y="1305547"/>
            <a:ext cx="2208944" cy="7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 Medium"/>
                <a:ea typeface="Roboto Medium"/>
                <a:cs typeface="Roboto Medium"/>
                <a:sym typeface="Roboto Medium"/>
              </a:rPr>
              <a:t>Обучение на необработанных данных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3595693" y="2732286"/>
            <a:ext cx="2815120" cy="1002406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3923582" y="2797730"/>
            <a:ext cx="1922413" cy="82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 Medium"/>
                <a:ea typeface="Roboto Medium"/>
                <a:cs typeface="Roboto Medium"/>
                <a:sym typeface="Roboto Medium"/>
              </a:rPr>
              <a:t>Предварительная обработка и настройка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200;p20">
            <a:extLst>
              <a:ext uri="{FF2B5EF4-FFF2-40B4-BE49-F238E27FC236}">
                <a16:creationId xmlns:a16="http://schemas.microsoft.com/office/drawing/2014/main" id="{FBD0F92D-38D9-450C-AF9B-F2CB28C01CF3}"/>
              </a:ext>
            </a:extLst>
          </p:cNvPr>
          <p:cNvSpPr/>
          <p:nvPr/>
        </p:nvSpPr>
        <p:spPr>
          <a:xfrm>
            <a:off x="628383" y="1873473"/>
            <a:ext cx="3295200" cy="5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sym typeface="Roboto"/>
              </a:rPr>
              <a:t>Случайный лес</a:t>
            </a:r>
            <a:endParaRPr sz="1600" b="1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205;p20">
            <a:extLst>
              <a:ext uri="{FF2B5EF4-FFF2-40B4-BE49-F238E27FC236}">
                <a16:creationId xmlns:a16="http://schemas.microsoft.com/office/drawing/2014/main" id="{39153DE0-2D22-48E1-ABC4-404125F38B11}"/>
              </a:ext>
            </a:extLst>
          </p:cNvPr>
          <p:cNvSpPr txBox="1"/>
          <p:nvPr/>
        </p:nvSpPr>
        <p:spPr>
          <a:xfrm>
            <a:off x="5212680" y="1647227"/>
            <a:ext cx="1021500" cy="31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200;p20">
            <a:extLst>
              <a:ext uri="{FF2B5EF4-FFF2-40B4-BE49-F238E27FC236}">
                <a16:creationId xmlns:a16="http://schemas.microsoft.com/office/drawing/2014/main" id="{90F9E1F0-1273-4120-952B-4A404DFC7191}"/>
              </a:ext>
            </a:extLst>
          </p:cNvPr>
          <p:cNvSpPr/>
          <p:nvPr/>
        </p:nvSpPr>
        <p:spPr>
          <a:xfrm>
            <a:off x="628383" y="2679815"/>
            <a:ext cx="3295200" cy="5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sym typeface="Roboto"/>
              </a:rPr>
              <a:t>Наивный Байес</a:t>
            </a:r>
            <a:endParaRPr sz="1600" b="1" dirty="0"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200;p20">
            <a:extLst>
              <a:ext uri="{FF2B5EF4-FFF2-40B4-BE49-F238E27FC236}">
                <a16:creationId xmlns:a16="http://schemas.microsoft.com/office/drawing/2014/main" id="{1AF194E7-87CC-41AE-B29F-50921DA622B4}"/>
              </a:ext>
            </a:extLst>
          </p:cNvPr>
          <p:cNvSpPr/>
          <p:nvPr/>
        </p:nvSpPr>
        <p:spPr>
          <a:xfrm>
            <a:off x="628383" y="3535063"/>
            <a:ext cx="3295200" cy="5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Логистическая регрессия</a:t>
            </a:r>
            <a:endParaRPr sz="1800" b="0" i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Рисунок 2" descr="Сборник схем">
            <a:extLst>
              <a:ext uri="{FF2B5EF4-FFF2-40B4-BE49-F238E27FC236}">
                <a16:creationId xmlns:a16="http://schemas.microsoft.com/office/drawing/2014/main" id="{72D828A6-A1E2-4A4A-A217-EBA7626C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8877" y="1277348"/>
            <a:ext cx="914400" cy="914400"/>
          </a:xfrm>
          <a:prstGeom prst="rect">
            <a:avLst/>
          </a:prstGeom>
        </p:spPr>
      </p:pic>
      <p:pic>
        <p:nvPicPr>
          <p:cNvPr id="5" name="Рисунок 4" descr="Тенденция к повышению">
            <a:extLst>
              <a:ext uri="{FF2B5EF4-FFF2-40B4-BE49-F238E27FC236}">
                <a16:creationId xmlns:a16="http://schemas.microsoft.com/office/drawing/2014/main" id="{5E8DB3B3-8C51-4847-9001-486CD12B2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753" y="2770970"/>
            <a:ext cx="914400" cy="9144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B73AAB-844D-4D73-B0AE-2DFFD588BC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575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Решающее дерево</a:t>
            </a: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cxnSpLocks/>
          </p:cNvCxnSpPr>
          <p:nvPr/>
        </p:nvCxnSpPr>
        <p:spPr>
          <a:xfrm>
            <a:off x="0" y="1162922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82597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B9D82-F2D4-469B-9AFD-F8D73E4B8D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575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489EB6-F766-4389-9AB1-D2E2A02B8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13" y="1307980"/>
            <a:ext cx="2706088" cy="3601485"/>
          </a:xfrm>
          <a:prstGeom prst="rect">
            <a:avLst/>
          </a:prstGeom>
        </p:spPr>
      </p:pic>
      <p:sp>
        <p:nvSpPr>
          <p:cNvPr id="32" name="Google Shape;201;p20">
            <a:extLst>
              <a:ext uri="{FF2B5EF4-FFF2-40B4-BE49-F238E27FC236}">
                <a16:creationId xmlns:a16="http://schemas.microsoft.com/office/drawing/2014/main" id="{AF9528D0-30CC-4949-B137-3835C21373DF}"/>
              </a:ext>
            </a:extLst>
          </p:cNvPr>
          <p:cNvSpPr/>
          <p:nvPr/>
        </p:nvSpPr>
        <p:spPr>
          <a:xfrm>
            <a:off x="3404279" y="2937969"/>
            <a:ext cx="757835" cy="341506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6B498-DF8E-439C-89F9-B552200C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413" y="1307980"/>
            <a:ext cx="2745238" cy="3662599"/>
          </a:xfrm>
          <a:prstGeom prst="rect">
            <a:avLst/>
          </a:prstGeom>
        </p:spPr>
      </p:pic>
      <p:sp>
        <p:nvSpPr>
          <p:cNvPr id="126" name="Google Shape;126;p18"/>
          <p:cNvSpPr/>
          <p:nvPr/>
        </p:nvSpPr>
        <p:spPr>
          <a:xfrm>
            <a:off x="6893427" y="103408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Случайный лес</a:t>
            </a: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cxnSpLocks/>
          </p:cNvCxnSpPr>
          <p:nvPr/>
        </p:nvCxnSpPr>
        <p:spPr>
          <a:xfrm>
            <a:off x="0" y="1162922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82597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B9D82-F2D4-469B-9AFD-F8D73E4B8D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575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 dirty="0"/>
          </a:p>
        </p:txBody>
      </p:sp>
      <p:sp>
        <p:nvSpPr>
          <p:cNvPr id="32" name="Google Shape;201;p20">
            <a:extLst>
              <a:ext uri="{FF2B5EF4-FFF2-40B4-BE49-F238E27FC236}">
                <a16:creationId xmlns:a16="http://schemas.microsoft.com/office/drawing/2014/main" id="{AF9528D0-30CC-4949-B137-3835C21373DF}"/>
              </a:ext>
            </a:extLst>
          </p:cNvPr>
          <p:cNvSpPr/>
          <p:nvPr/>
        </p:nvSpPr>
        <p:spPr>
          <a:xfrm>
            <a:off x="3404279" y="2937969"/>
            <a:ext cx="757835" cy="341506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6E9D58-A3DD-4184-9DB1-35B1C3F6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5" y="1290901"/>
            <a:ext cx="2653061" cy="3466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D36C64-9AF9-451B-B031-F40F13D0A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177" y="1261085"/>
            <a:ext cx="2653061" cy="3541804"/>
          </a:xfrm>
          <a:prstGeom prst="rect">
            <a:avLst/>
          </a:prstGeom>
        </p:spPr>
      </p:pic>
      <p:sp>
        <p:nvSpPr>
          <p:cNvPr id="126" name="Google Shape;126;p18"/>
          <p:cNvSpPr/>
          <p:nvPr/>
        </p:nvSpPr>
        <p:spPr>
          <a:xfrm>
            <a:off x="6893427" y="103408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77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Наивный Байес</a:t>
            </a: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cxnSpLocks/>
          </p:cNvCxnSpPr>
          <p:nvPr/>
        </p:nvCxnSpPr>
        <p:spPr>
          <a:xfrm>
            <a:off x="0" y="1162922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82597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5B9D82-F2D4-469B-9AFD-F8D73E4B8D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575" y="46603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 dirty="0"/>
          </a:p>
        </p:txBody>
      </p:sp>
      <p:sp>
        <p:nvSpPr>
          <p:cNvPr id="32" name="Google Shape;201;p20">
            <a:extLst>
              <a:ext uri="{FF2B5EF4-FFF2-40B4-BE49-F238E27FC236}">
                <a16:creationId xmlns:a16="http://schemas.microsoft.com/office/drawing/2014/main" id="{AF9528D0-30CC-4949-B137-3835C21373DF}"/>
              </a:ext>
            </a:extLst>
          </p:cNvPr>
          <p:cNvSpPr/>
          <p:nvPr/>
        </p:nvSpPr>
        <p:spPr>
          <a:xfrm>
            <a:off x="3404279" y="2937969"/>
            <a:ext cx="757835" cy="341506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026512-7498-4D01-B03F-E950DBE7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14" y="1377942"/>
            <a:ext cx="2524423" cy="34269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4C4A35-E5D8-4192-9E67-BA754913B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57" y="1291765"/>
            <a:ext cx="2670481" cy="3580423"/>
          </a:xfrm>
          <a:prstGeom prst="rect">
            <a:avLst/>
          </a:prstGeom>
        </p:spPr>
      </p:pic>
      <p:sp>
        <p:nvSpPr>
          <p:cNvPr id="126" name="Google Shape;126;p18"/>
          <p:cNvSpPr/>
          <p:nvPr/>
        </p:nvSpPr>
        <p:spPr>
          <a:xfrm>
            <a:off x="6893427" y="103408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0772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211</Words>
  <Application>Microsoft Office PowerPoint</Application>
  <PresentationFormat>Экран (16:9)</PresentationFormat>
  <Paragraphs>64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Roboto</vt:lpstr>
      <vt:lpstr>Poppins</vt:lpstr>
      <vt:lpstr>Arial</vt:lpstr>
      <vt:lpstr>Roboto Medium</vt:lpstr>
      <vt:lpstr>Simple Light</vt:lpstr>
      <vt:lpstr>Презентация PowerPoint</vt:lpstr>
      <vt:lpstr>Оценка вероятности покупки полиса в моторном страховании классическими моделями при обучении на несбалансированном датасете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Бадалова Анастасия Сергеевна</dc:creator>
  <cp:lastModifiedBy>Миша Миша</cp:lastModifiedBy>
  <cp:revision>16</cp:revision>
  <dcterms:modified xsi:type="dcterms:W3CDTF">2021-06-21T20:55:44Z</dcterms:modified>
</cp:coreProperties>
</file>